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06" r:id="rId2"/>
    <p:sldId id="522" r:id="rId3"/>
    <p:sldId id="268" r:id="rId4"/>
    <p:sldId id="266" r:id="rId5"/>
    <p:sldId id="270" r:id="rId6"/>
    <p:sldId id="523" r:id="rId7"/>
    <p:sldId id="529" r:id="rId8"/>
    <p:sldId id="549" r:id="rId9"/>
    <p:sldId id="550" r:id="rId10"/>
    <p:sldId id="553" r:id="rId11"/>
    <p:sldId id="441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59" autoAdjust="0"/>
    <p:restoredTop sz="87372" autoAdjust="0"/>
  </p:normalViewPr>
  <p:slideViewPr>
    <p:cSldViewPr>
      <p:cViewPr varScale="1">
        <p:scale>
          <a:sx n="82" d="100"/>
          <a:sy n="82" d="100"/>
        </p:scale>
        <p:origin x="552" y="-14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41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4" y="4406903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4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3" y="273053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6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6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1955-4F9A-4477-9009-2B354119D1C6}" type="datetimeFigureOut">
              <a:rPr lang="en-US" smtClean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5FD2B-BD40-4115-A291-233E34AEC4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0" y="457203"/>
            <a:ext cx="1218882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latin typeface="Constantia" panose="02030602050306030303" pitchFamily="18" charset="0"/>
              </a:rPr>
              <a:t> </a:t>
            </a:r>
          </a:p>
          <a:p>
            <a:endParaRPr lang="en-US" sz="1800" dirty="0">
              <a:latin typeface="Constantia" panose="02030602050306030303" pitchFamily="18" charset="0"/>
            </a:endParaRPr>
          </a:p>
        </p:txBody>
      </p:sp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2031472" y="4038600"/>
            <a:ext cx="243776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en-US" sz="1800" dirty="0">
              <a:latin typeface="Constantia" panose="02030602050306030303" pitchFamily="18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390556" y="4505867"/>
            <a:ext cx="5029200" cy="1110206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 panose="05020102010507070707"/>
              <a:buNone/>
              <a:defRPr/>
            </a:pPr>
            <a:r>
              <a:rPr lang="en-US" sz="2400" b="1" cap="small" dirty="0">
                <a:solidFill>
                  <a:schemeClr val="tx1"/>
                </a:solidFill>
                <a:latin typeface="Cambria" panose="02040503050406030204" pitchFamily="18" charset="0"/>
              </a:rPr>
              <a:t>      </a:t>
            </a:r>
            <a:r>
              <a:rPr lang="en-US" sz="2400" b="1" u="sng" cap="small" dirty="0">
                <a:solidFill>
                  <a:schemeClr val="tx1"/>
                </a:solidFill>
                <a:latin typeface="Cambria" panose="02040503050406030204" pitchFamily="18" charset="0"/>
              </a:rPr>
              <a:t>Presented By</a:t>
            </a:r>
          </a:p>
          <a:p>
            <a:pPr eaLnBrk="1" fontAlgn="auto" hangingPunct="1">
              <a:spcBef>
                <a:spcPts val="580"/>
              </a:spcBef>
              <a:spcAft>
                <a:spcPts val="0"/>
              </a:spcAft>
              <a:buFont typeface="Wingdings 2" panose="05020102010507070707"/>
              <a:buNone/>
              <a:defRPr/>
            </a:pPr>
            <a:r>
              <a:rPr lang="en-US" sz="2400" b="1" cap="small" dirty="0">
                <a:solidFill>
                  <a:schemeClr val="tx1"/>
                </a:solidFill>
                <a:latin typeface="Cambria" panose="02040503050406030204" pitchFamily="18" charset="0"/>
              </a:rPr>
              <a:t>    SUTHAT SANJAY D.  - 25</a:t>
            </a:r>
          </a:p>
        </p:txBody>
      </p:sp>
      <p:sp>
        <p:nvSpPr>
          <p:cNvPr id="11" name="Subtitle 2"/>
          <p:cNvSpPr txBox="1"/>
          <p:nvPr/>
        </p:nvSpPr>
        <p:spPr>
          <a:xfrm>
            <a:off x="0" y="4267200"/>
            <a:ext cx="4367662" cy="1905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2400" b="1" u="sng" cap="small" dirty="0">
                <a:latin typeface="Cambria" panose="02040503050406030204" pitchFamily="18" charset="0"/>
              </a:rPr>
              <a:t>Under The Guidance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2400" b="1" cap="small" dirty="0">
                <a:latin typeface="Cambria" pitchFamily="18" charset="0"/>
              </a:rPr>
              <a:t>Mr. Piyush </a:t>
            </a:r>
            <a:r>
              <a:rPr lang="en-US" sz="2400" b="1" cap="small" dirty="0" err="1">
                <a:latin typeface="Cambria" pitchFamily="18" charset="0"/>
              </a:rPr>
              <a:t>patel</a:t>
            </a:r>
            <a:r>
              <a:rPr lang="en-US" sz="2400" b="1" cap="small" dirty="0">
                <a:latin typeface="Cambria" pitchFamily="18" charset="0"/>
              </a:rPr>
              <a:t> 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2400" b="1" cap="small" dirty="0">
                <a:latin typeface="Cambria" pitchFamily="18" charset="0"/>
              </a:rPr>
              <a:t>(Asst.Professor)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endParaRPr lang="en-US" sz="2400" b="1" cap="small" dirty="0">
              <a:latin typeface="Cambria" pitchFamily="18" charset="0"/>
            </a:endParaRPr>
          </a:p>
          <a:p>
            <a:pPr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endParaRPr lang="en-US" sz="2400" b="1" cap="small" dirty="0">
              <a:latin typeface="Cambria" pitchFamily="18" charset="0"/>
            </a:endParaRPr>
          </a:p>
        </p:txBody>
      </p:sp>
      <p:sp>
        <p:nvSpPr>
          <p:cNvPr id="12" name="Subtitle 2"/>
          <p:cNvSpPr txBox="1"/>
          <p:nvPr/>
        </p:nvSpPr>
        <p:spPr>
          <a:xfrm>
            <a:off x="2031471" y="2743200"/>
            <a:ext cx="8532178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2400" b="1" cap="small" dirty="0">
                <a:latin typeface="Cambria" panose="02040503050406030204" pitchFamily="18" charset="0"/>
              </a:rPr>
              <a:t>-: </a:t>
            </a:r>
            <a:r>
              <a:rPr lang="en-US" sz="2400" b="1" u="sng" cap="small" dirty="0">
                <a:latin typeface="Cambria" panose="02040503050406030204" pitchFamily="18" charset="0"/>
              </a:rPr>
              <a:t>Submitted To</a:t>
            </a:r>
            <a:r>
              <a:rPr lang="en-US" sz="2400" b="1" cap="small" dirty="0">
                <a:latin typeface="Cambria" panose="02040503050406030204" pitchFamily="18" charset="0"/>
              </a:rPr>
              <a:t> :-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2400" b="1" cap="small" dirty="0">
                <a:latin typeface="Cambria" panose="02040503050406030204" pitchFamily="18" charset="0"/>
              </a:rPr>
              <a:t> Shree R.K.patel bca College, Nanikadi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13" name="Subtitle 2"/>
          <p:cNvSpPr txBox="1"/>
          <p:nvPr/>
        </p:nvSpPr>
        <p:spPr>
          <a:xfrm>
            <a:off x="3122745" y="228600"/>
            <a:ext cx="6195986" cy="533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r>
              <a:rPr lang="en-US" sz="3600" b="1" cap="small" dirty="0">
                <a:latin typeface="Cambria" panose="02040503050406030204" pitchFamily="18" charset="0"/>
              </a:rPr>
              <a:t>A Project Report On</a:t>
            </a:r>
          </a:p>
          <a:p>
            <a:pPr algn="ctr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anose="05020102010507070707"/>
              <a:buNone/>
              <a:defRPr/>
            </a:pPr>
            <a:endParaRPr lang="en-US" sz="1400" b="1" cap="small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071546"/>
            <a:ext cx="12188825" cy="1219200"/>
          </a:xfrm>
          <a:prstGeom prst="rect">
            <a:avLst/>
          </a:prstGeom>
          <a:solidFill>
            <a:srgbClr val="7030A0">
              <a:alpha val="7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pic>
        <p:nvPicPr>
          <p:cNvPr id="14" name="Picture 1" descr="Logo_Scho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612" y="2514600"/>
            <a:ext cx="1524001" cy="13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Hierarchical chart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Online Movie Ticket Booking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2D259-C5F9-3A16-76B8-166BD254E4B8}"/>
              </a:ext>
            </a:extLst>
          </p:cNvPr>
          <p:cNvSpPr/>
          <p:nvPr/>
        </p:nvSpPr>
        <p:spPr>
          <a:xfrm>
            <a:off x="4379900" y="770558"/>
            <a:ext cx="3379856" cy="5867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mbria" pitchFamily="18" charset="0"/>
              </a:rPr>
              <a:t>Online Movie Ticket Booking System</a:t>
            </a:r>
            <a:endParaRPr lang="en-US" b="1" dirty="0">
              <a:latin typeface="Cambria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665256" y="1714488"/>
            <a:ext cx="8858312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5915023" y="1535099"/>
            <a:ext cx="35719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>
            <a:off x="1558099" y="1821645"/>
            <a:ext cx="21431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10415617" y="1820851"/>
            <a:ext cx="21431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236628" y="1928802"/>
            <a:ext cx="838200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itchFamily="18" charset="0"/>
              </a:rPr>
              <a:t>Admin</a:t>
            </a:r>
          </a:p>
        </p:txBody>
      </p:sp>
      <p:cxnSp>
        <p:nvCxnSpPr>
          <p:cNvPr id="29" name="Straight Arrow Connector 28"/>
          <p:cNvCxnSpPr>
            <a:stCxn id="24" idx="2"/>
          </p:cNvCxnSpPr>
          <p:nvPr/>
        </p:nvCxnSpPr>
        <p:spPr>
          <a:xfrm rot="16200000" flipH="1">
            <a:off x="1560953" y="2610317"/>
            <a:ext cx="199078" cy="95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236628" y="2714620"/>
            <a:ext cx="838200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Login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236496" y="3628078"/>
            <a:ext cx="1000132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Manage_screen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450942" y="3628078"/>
            <a:ext cx="928694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 class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2593950" y="3628078"/>
            <a:ext cx="1052514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 seat 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3879834" y="3643314"/>
            <a:ext cx="928694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 movie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5094280" y="3628078"/>
            <a:ext cx="1000132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 show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6380164" y="3629020"/>
            <a:ext cx="1624018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Manage booking ticket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65124" y="3429000"/>
            <a:ext cx="6572296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6200000" flipH="1">
            <a:off x="562731" y="3531393"/>
            <a:ext cx="214314" cy="95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1768445" y="3530601"/>
            <a:ext cx="22383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2981303" y="3540125"/>
            <a:ext cx="22383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4195749" y="3540125"/>
            <a:ext cx="22383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5481633" y="3540125"/>
            <a:ext cx="22383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7126295" y="3540125"/>
            <a:ext cx="223838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0113996" y="1928802"/>
            <a:ext cx="838200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User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8094676" y="3143248"/>
            <a:ext cx="1714512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View Availableshow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9899682" y="3143248"/>
            <a:ext cx="838200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View</a:t>
            </a:r>
          </a:p>
          <a:p>
            <a:pPr algn="ctr"/>
            <a:r>
              <a:rPr lang="en-IN" sz="1600" b="1" dirty="0">
                <a:latin typeface="Cambria" pitchFamily="18" charset="0"/>
              </a:rPr>
              <a:t>Movie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0023502" y="3913830"/>
            <a:ext cx="2093885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Login/Registration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10644261" y="4786322"/>
            <a:ext cx="1379505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Book ticket</a:t>
            </a:r>
            <a:endParaRPr lang="en-US" sz="1600" b="1" dirty="0">
              <a:latin typeface="Cambria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ED238E-C85B-0DDC-8CFE-7B023F0EBE2C}"/>
              </a:ext>
            </a:extLst>
          </p:cNvPr>
          <p:cNvSpPr/>
          <p:nvPr/>
        </p:nvSpPr>
        <p:spPr>
          <a:xfrm>
            <a:off x="8023238" y="4786322"/>
            <a:ext cx="2000264" cy="5867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Cancel_Booking</a:t>
            </a:r>
            <a:endParaRPr lang="en-US" sz="1600" b="1" dirty="0">
              <a:latin typeface="Cambria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8951932" y="2857496"/>
            <a:ext cx="2286016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2" idx="0"/>
          </p:cNvCxnSpPr>
          <p:nvPr/>
        </p:nvCxnSpPr>
        <p:spPr>
          <a:xfrm rot="5400000">
            <a:off x="8809056" y="3000372"/>
            <a:ext cx="28575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3" idx="0"/>
          </p:cNvCxnSpPr>
          <p:nvPr/>
        </p:nvCxnSpPr>
        <p:spPr>
          <a:xfrm rot="16200000" flipH="1">
            <a:off x="10171142" y="2995608"/>
            <a:ext cx="285752" cy="95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>
            <a:off x="10702163" y="3393281"/>
            <a:ext cx="107157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11095072" y="4643446"/>
            <a:ext cx="28575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5" idx="1"/>
            <a:endCxn id="56" idx="3"/>
          </p:cNvCxnSpPr>
          <p:nvPr/>
        </p:nvCxnSpPr>
        <p:spPr>
          <a:xfrm rot="10800000">
            <a:off x="10023503" y="5079692"/>
            <a:ext cx="620759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</p:cNvCxnSpPr>
          <p:nvPr/>
        </p:nvCxnSpPr>
        <p:spPr>
          <a:xfrm rot="5400000">
            <a:off x="10357355" y="2681755"/>
            <a:ext cx="341954" cy="952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0912" y="2895600"/>
            <a:ext cx="6616811" cy="1107996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6600" b="1" cap="all" dirty="0">
                <a:solidFill>
                  <a:schemeClr val="accent4">
                    <a:lumMod val="75000"/>
                  </a:schemeClr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Cambria" panose="02040503050406030204" pitchFamily="18" charset="0"/>
              </a:rPr>
              <a:t>THANK YOU</a:t>
            </a:r>
            <a:endParaRPr lang="en-US" sz="6600" b="1" cap="all" spc="0" dirty="0">
              <a:solidFill>
                <a:schemeClr val="accent4">
                  <a:lumMod val="75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Online Movie Ticket Booking System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2031472" y="4038600"/>
            <a:ext cx="243776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en-US" sz="1800" dirty="0">
              <a:latin typeface="Calibri (Body)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94012" y="152400"/>
            <a:ext cx="6602280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About Organization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7346" y="1720841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 (Body)"/>
              </a:rPr>
              <a:t> Name	                  :</a:t>
            </a:r>
            <a:r>
              <a:rPr lang="en-US" dirty="0">
                <a:latin typeface="Calibri (Body)"/>
              </a:rPr>
              <a:t>  jay </a:t>
            </a:r>
            <a:r>
              <a:rPr lang="en-US" dirty="0" err="1">
                <a:latin typeface="Calibri (Body)"/>
              </a:rPr>
              <a:t>Yogeswar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Dudh</a:t>
            </a:r>
            <a:r>
              <a:rPr lang="en-US" dirty="0">
                <a:latin typeface="Calibri (Body)"/>
              </a:rPr>
              <a:t> Dairy </a:t>
            </a:r>
          </a:p>
          <a:p>
            <a:r>
              <a:rPr lang="en-US" b="1" dirty="0">
                <a:latin typeface="Calibri (Body)"/>
              </a:rPr>
              <a:t> Owner		:  </a:t>
            </a:r>
            <a:r>
              <a:rPr lang="en-US" dirty="0">
                <a:latin typeface="Calibri (Body)"/>
              </a:rPr>
              <a:t>Manish Patel</a:t>
            </a:r>
          </a:p>
          <a:p>
            <a:r>
              <a:rPr lang="en-IN" b="1" dirty="0">
                <a:latin typeface="Calibri (Body)"/>
              </a:rPr>
              <a:t> Mo		:</a:t>
            </a:r>
            <a:r>
              <a:rPr lang="en-IN" dirty="0">
                <a:latin typeface="Calibri (Body)"/>
              </a:rPr>
              <a:t>  +91 7926927780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 </a:t>
            </a:r>
            <a:r>
              <a:rPr lang="en-US" b="1" dirty="0">
                <a:latin typeface="Calibri (Body)"/>
              </a:rPr>
              <a:t>Address</a:t>
            </a:r>
            <a:r>
              <a:rPr lang="en-US" dirty="0">
                <a:latin typeface="Calibri (Body)"/>
              </a:rPr>
              <a:t>	                 </a:t>
            </a:r>
            <a:r>
              <a:rPr lang="en-US" b="1" dirty="0">
                <a:latin typeface="Calibri (Body)"/>
              </a:rPr>
              <a:t>:</a:t>
            </a:r>
            <a:r>
              <a:rPr lang="en-US" dirty="0">
                <a:latin typeface="Calibri (Body)"/>
              </a:rPr>
              <a:t>   Jay Ganesh ,  Kadi Near Under Ground </a:t>
            </a:r>
            <a:endParaRPr lang="en-IN" dirty="0">
              <a:latin typeface="Calibri (Body)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768732" y="76200"/>
            <a:ext cx="6602280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Existing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0C80B-A752-4833-B243-C1D02AB3AA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812" y="3276600"/>
            <a:ext cx="3800449" cy="2810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6CFF3-C39A-57D9-2D2C-6ECA888016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812" y="923731"/>
            <a:ext cx="3200400" cy="2810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BF911-572E-7914-8F07-B8BC40FDFCDC}"/>
              </a:ext>
            </a:extLst>
          </p:cNvPr>
          <p:cNvSpPr txBox="1"/>
          <p:nvPr/>
        </p:nvSpPr>
        <p:spPr>
          <a:xfrm>
            <a:off x="3884612" y="1295400"/>
            <a:ext cx="80460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Body)"/>
              </a:rPr>
              <a:t>Before the Internet: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 Finding movie showtimes was difficult.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 People relied on newspapers, phone calls, or visiting theaters for showtime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 Movie tickets were often sold in black, making them expensive and hard to get.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53F7BF-86E6-6B8A-724B-2630EFA6E7D8}"/>
              </a:ext>
            </a:extLst>
          </p:cNvPr>
          <p:cNvSpPr txBox="1"/>
          <p:nvPr/>
        </p:nvSpPr>
        <p:spPr>
          <a:xfrm>
            <a:off x="379372" y="4357694"/>
            <a:ext cx="7930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(Body)"/>
              </a:rPr>
              <a:t>After the Internet: 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Users can search for movies easily using a web browser.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People started watching movie trailers on YouTube before deciding to watch a film.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Online platforms like PVR Cinemas made ticket booking convenient.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2031472" y="4038600"/>
            <a:ext cx="243776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en-US" sz="1800">
              <a:latin typeface="Calibri (Body)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5412" y="152400"/>
            <a:ext cx="7008574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Need For New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38BE34-7EA8-1524-B1D4-94A19CADF8A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66799" y="3048000"/>
            <a:ext cx="10666413" cy="2957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Existing platforms cater to a general audience, lacking personalized user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No dedicated online booking system for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City Gold Theatre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for seamless direct bookings.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Lack of key features such as: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        Family-friendly movie tags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for better selection.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        Upcoming movie reminders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to keep users informed.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        Interactive booking experience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for enhanced user engagement.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A modern, user-centric solution is needed to address these gaps and introduce new, innovative features.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CF343-F789-D422-8948-90B0D6D73DC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917" y="957268"/>
            <a:ext cx="3716320" cy="231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68C880-799F-6280-D440-B43B066A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880" y="966965"/>
            <a:ext cx="3710132" cy="23193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2031472" y="4038600"/>
            <a:ext cx="243776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endParaRPr lang="en-US" sz="1800">
              <a:latin typeface="Calibri (Body)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5570" y="76200"/>
            <a:ext cx="7516442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Objective of the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33CF6BE-93B0-411B-2B8B-BD8DFA8B3E5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459873" y="1196876"/>
            <a:ext cx="762698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68275" marR="0" lvl="0" indent="-1682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User-Friendly Interface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Simple and intuitive design for easy navigation.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Quick and hassle-free login, registration, and booking process.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168275" marR="0" lvl="0" indent="-1682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Real-Time Movie Updates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Display the latest and upcoming movies dynamically.</a:t>
            </a:r>
          </a:p>
          <a:p>
            <a:pPr marL="344488" marR="0" lvl="0" indent="-344488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Advanced filters like "Family-Friendly," "Kids Special," and "Trending Now."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CD393-28B1-DBDF-CFB1-4303D6BE0B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02" y="929951"/>
            <a:ext cx="4267199" cy="284217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0EF5418-D3A6-599C-C19F-40C6BC67346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0980" y="3810000"/>
            <a:ext cx="762698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latin typeface="Calibri (Body)"/>
              </a:rPr>
              <a:t>Interactive Seat Selection:</a:t>
            </a:r>
            <a:r>
              <a:rPr lang="en-US" dirty="0">
                <a:latin typeface="Calibri (Body)"/>
              </a:rPr>
              <a:t> Color-coded seating (Green = Available, Red - Occupied) for intuitive booking, allowing users to select up to 07 seats at once smoothly.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1000" dirty="0">
              <a:latin typeface="Calibri (Body)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Smart Notifications &amp; Reminders</a:t>
            </a:r>
            <a:r>
              <a:rPr lang="en-US" altLang="en-US" dirty="0">
                <a:latin typeface="Calibri (Body)"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Alerts for upcoming family-friendly movies and showtimes.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latin typeface="Calibri (Body)"/>
              </a:rPr>
              <a:t>Payment System </a:t>
            </a:r>
            <a:r>
              <a:rPr lang="en-US" b="1" dirty="0"/>
              <a:t>: </a:t>
            </a:r>
            <a:r>
              <a:rPr lang="en-US" dirty="0"/>
              <a:t>Supports including QR code scanning for quick and hassle-free transactions.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E5183-5E68-E074-DB3D-872D8A2C30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7748"/>
          <a:stretch/>
        </p:blipFill>
        <p:spPr>
          <a:xfrm>
            <a:off x="7808924" y="3505201"/>
            <a:ext cx="4257835" cy="2621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4"/>
          <p:cNvSpPr txBox="1">
            <a:spLocks noChangeArrowheads="1"/>
          </p:cNvSpPr>
          <p:nvPr/>
        </p:nvSpPr>
        <p:spPr bwMode="auto">
          <a:xfrm>
            <a:off x="2031471" y="4038600"/>
            <a:ext cx="243776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800" dirty="0">
              <a:latin typeface="Constant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9339" y="104756"/>
            <a:ext cx="7516442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  Data Dictionary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2336271" y="4343400"/>
            <a:ext cx="243776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800" dirty="0">
              <a:latin typeface="Constantia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3619A7-FF41-EE5A-8231-8C5ED60D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268560"/>
              </p:ext>
            </p:extLst>
          </p:nvPr>
        </p:nvGraphicFramePr>
        <p:xfrm>
          <a:off x="2589066" y="860098"/>
          <a:ext cx="7466715" cy="5242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55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6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331">
                <a:tc>
                  <a:txBody>
                    <a:bodyPr/>
                    <a:lstStyle/>
                    <a:p>
                      <a:pPr algn="ctr"/>
                      <a:r>
                        <a:rPr lang="en-IN" sz="2000" b="1" i="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SR.NO</a:t>
                      </a:r>
                      <a:endParaRPr lang="en-US" sz="2000" b="1" i="0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TABLE </a:t>
                      </a:r>
                      <a:r>
                        <a:rPr lang="en-IN" sz="2000" b="1" u="none" baseline="0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 NAME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DESCRIPTION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tbl_admin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Stores administrator account details.</a:t>
                      </a:r>
                      <a:endParaRPr lang="en-US" sz="17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7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users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/>
                        <a:t>stores registered user information, including login credentials and profile details.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02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tbl_screen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stores information about movie broadcast screens, such as Screen-1, Screen-2, 3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2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tbl_class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categorizes movie viewing options into Box-Office, Gold, and Silver classes.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75783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tbl_seat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contains details about Total seat Each Screen 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348767"/>
                  </a:ext>
                </a:extLst>
              </a:tr>
              <a:tr h="5500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tbl_movie_type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defines movie categories such as Action, Family, Comedy, etc.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38524"/>
                  </a:ext>
                </a:extLst>
              </a:tr>
              <a:tr h="5500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tbl_movie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stores details about each movie, including </a:t>
                      </a:r>
                      <a:r>
                        <a:rPr lang="en-US" sz="1600" dirty="0" err="1"/>
                        <a:t>title,cast</a:t>
                      </a:r>
                      <a:r>
                        <a:rPr lang="en-US" sz="1600" dirty="0"/>
                        <a:t> and more detail .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37625"/>
                  </a:ext>
                </a:extLst>
              </a:tr>
              <a:tr h="347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tbl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show_time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records the scheduled times for movie screenings.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767918"/>
                  </a:ext>
                </a:extLst>
              </a:tr>
              <a:tr h="7816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tbl_show</a:t>
                      </a:r>
                      <a:endParaRPr lang="en-US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stores details of movie screenings, including the movie, time, and Which broadcast screen information.</a:t>
                      </a:r>
                      <a:endParaRPr lang="en-IN" sz="1600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04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39339" y="104756"/>
            <a:ext cx="7516442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  Data Dictionary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79738"/>
              </p:ext>
            </p:extLst>
          </p:nvPr>
        </p:nvGraphicFramePr>
        <p:xfrm>
          <a:off x="507868" y="1483034"/>
          <a:ext cx="11209395" cy="2316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31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961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193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Field Name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Data Type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Size</a:t>
                      </a:r>
                      <a:endParaRPr lang="en-US" sz="2000" b="1" i="0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Constraint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solidFill>
                            <a:schemeClr val="tx1"/>
                          </a:solidFill>
                          <a:latin typeface="Cambria" pitchFamily="18" charset="0"/>
                        </a:rPr>
                        <a:t>Field description</a:t>
                      </a:r>
                      <a:endParaRPr lang="en-US" sz="2000" b="1" u="none" dirty="0">
                        <a:solidFill>
                          <a:schemeClr val="tx1"/>
                        </a:solidFill>
                        <a:latin typeface="Cambria" pitchFamily="18" charset="0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718">
                <a:tc>
                  <a:txBody>
                    <a:bodyPr/>
                    <a:lstStyle/>
                    <a:p>
                      <a:pPr algn="ctr"/>
                      <a:r>
                        <a:rPr lang="en-IN" sz="1800" b="1" baseline="0" dirty="0">
                          <a:latin typeface="Calibri (Body)"/>
                        </a:rPr>
                        <a:t>admin_id</a:t>
                      </a:r>
                      <a:endParaRPr lang="en-US" sz="1800" b="1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aseline="0" dirty="0">
                          <a:effectLst/>
                          <a:latin typeface="Calibri (Body)"/>
                        </a:rPr>
                        <a:t>int</a:t>
                      </a:r>
                    </a:p>
                  </a:txBody>
                  <a:tcPr marL="121888" marR="121888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aseline="0" dirty="0">
                          <a:latin typeface="Calibri (Body)"/>
                        </a:rPr>
                        <a:t>-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latin typeface="Calibri (Body)"/>
                        </a:rPr>
                        <a:t>Primary Key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uniquely identifies the admin in the system.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30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admin_email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varchar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aseline="0" dirty="0">
                          <a:latin typeface="Calibri (Body)"/>
                        </a:rPr>
                        <a:t>40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latin typeface="Calibri (Body)"/>
                        </a:rPr>
                        <a:t>Not Null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email address of the admin user for communication.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20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kern="1200" baseline="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admin_password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varchar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aseline="0" dirty="0">
                          <a:latin typeface="Calibri (Body)"/>
                        </a:rPr>
                        <a:t>255</a:t>
                      </a:r>
                      <a:endParaRPr lang="en-US" sz="1800" baseline="0" dirty="0">
                        <a:latin typeface="Calibri (Body)"/>
                      </a:endParaRP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latin typeface="Calibri (Body)"/>
                        </a:rPr>
                        <a:t>Not Null</a:t>
                      </a:r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the encrypted password for secure admin authentication.</a:t>
                      </a:r>
                      <a:endParaRPr lang="en-IN" dirty="0"/>
                    </a:p>
                  </a:txBody>
                  <a:tcPr marL="121888" marR="121888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12762" y="1000108"/>
            <a:ext cx="47177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mbria" pitchFamily="18" charset="0"/>
              </a:rPr>
              <a:t>Table Name :-  </a:t>
            </a:r>
            <a:r>
              <a:rPr lang="en-US" sz="2000" dirty="0">
                <a:latin typeface="Cambria" pitchFamily="18" charset="0"/>
              </a:rPr>
              <a:t>tbl_admin </a:t>
            </a:r>
          </a:p>
          <a:p>
            <a:r>
              <a:rPr lang="en-US" sz="2000" dirty="0">
                <a:latin typeface="Cambria" pitchFamily="18" charset="0"/>
              </a:rPr>
              <a:t> 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</a:rPr>
              <a:t>MILK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3404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4875531" y="2857496"/>
            <a:ext cx="1933261" cy="1714512"/>
          </a:xfrm>
          <a:prstGeom prst="ellipse">
            <a:avLst/>
          </a:prstGeom>
          <a:ln w="254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mbria" pitchFamily="18" charset="0"/>
              </a:rPr>
              <a:t>Online Movie Ticket Booking System</a:t>
            </a:r>
          </a:p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endParaRPr lang="en-US" sz="1600" b="1" dirty="0">
              <a:latin typeface="Cambria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CBDB1-E87B-0C12-3F4E-31483997CAA0}"/>
              </a:ext>
            </a:extLst>
          </p:cNvPr>
          <p:cNvSpPr/>
          <p:nvPr/>
        </p:nvSpPr>
        <p:spPr>
          <a:xfrm>
            <a:off x="-1" y="-8525"/>
            <a:ext cx="12188825" cy="685799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6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Context Level DFD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070E7-9C2C-8ECC-C6B5-C93ED533D54C}"/>
              </a:ext>
            </a:extLst>
          </p:cNvPr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Online Movie Ticket Booking System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022842" y="4143380"/>
            <a:ext cx="16452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022314" y="3314704"/>
            <a:ext cx="2640912" cy="6858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Cambria" pitchFamily="18" charset="0"/>
            </a:endParaRPr>
          </a:p>
          <a:p>
            <a:pPr algn="ctr"/>
            <a:r>
              <a:rPr lang="en-IN" b="1" dirty="0">
                <a:latin typeface="Cambria" pitchFamily="18" charset="0"/>
              </a:rPr>
              <a:t>Ticket_booker</a:t>
            </a:r>
            <a:endParaRPr lang="en-US" b="1" dirty="0">
              <a:latin typeface="Cambria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094676" y="3314704"/>
            <a:ext cx="2640912" cy="6858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Cambria" pitchFamily="18" charset="0"/>
            </a:endParaRPr>
          </a:p>
          <a:p>
            <a:pPr algn="ctr"/>
            <a:r>
              <a:rPr lang="en-US" b="1" dirty="0">
                <a:latin typeface="Cambria" pitchFamily="18" charset="0"/>
              </a:rPr>
              <a:t>Admin</a:t>
            </a:r>
          </a:p>
          <a:p>
            <a:pPr algn="ctr"/>
            <a:endParaRPr lang="en-US" dirty="0"/>
          </a:p>
        </p:txBody>
      </p:sp>
      <p:cxnSp>
        <p:nvCxnSpPr>
          <p:cNvPr id="61" name="Shape 60"/>
          <p:cNvCxnSpPr>
            <a:stCxn id="36" idx="0"/>
          </p:cNvCxnSpPr>
          <p:nvPr/>
        </p:nvCxnSpPr>
        <p:spPr>
          <a:xfrm rot="5400000" flipH="1" flipV="1">
            <a:off x="3097012" y="1245998"/>
            <a:ext cx="1314464" cy="282294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18000" y="41433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0.0</a:t>
            </a:r>
            <a:endParaRPr lang="en-US" dirty="0"/>
          </a:p>
        </p:txBody>
      </p:sp>
      <p:cxnSp>
        <p:nvCxnSpPr>
          <p:cNvPr id="73" name="Straight Arrow Connector 72"/>
          <p:cNvCxnSpPr>
            <a:endCxn id="13" idx="1"/>
          </p:cNvCxnSpPr>
          <p:nvPr/>
        </p:nvCxnSpPr>
        <p:spPr>
          <a:xfrm rot="5400000">
            <a:off x="4608015" y="2550877"/>
            <a:ext cx="1108340" cy="70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8651890" y="2657472"/>
            <a:ext cx="1314464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>
            <a:off x="8738412" y="4642652"/>
            <a:ext cx="1285884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10800000">
            <a:off x="6523040" y="5286388"/>
            <a:ext cx="285752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rot="5400000" flipH="1" flipV="1">
            <a:off x="6023371" y="4785925"/>
            <a:ext cx="1000132" cy="7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hape 136"/>
          <p:cNvCxnSpPr>
            <a:stCxn id="13" idx="3"/>
          </p:cNvCxnSpPr>
          <p:nvPr/>
        </p:nvCxnSpPr>
        <p:spPr>
          <a:xfrm rot="5400000">
            <a:off x="3250692" y="3378431"/>
            <a:ext cx="965466" cy="285045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endCxn id="36" idx="2"/>
          </p:cNvCxnSpPr>
          <p:nvPr/>
        </p:nvCxnSpPr>
        <p:spPr>
          <a:xfrm rot="5400000" flipH="1" flipV="1">
            <a:off x="1682542" y="4626160"/>
            <a:ext cx="1285884" cy="345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2593950" y="1643050"/>
            <a:ext cx="216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Request_book_ticket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6990891" y="1643050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Get_booking_detail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7405609" y="4929198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conform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2736826" y="4929198"/>
            <a:ext cx="144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Get_ticket_id</a:t>
            </a:r>
            <a:endParaRPr lang="en-US" dirty="0"/>
          </a:p>
        </p:txBody>
      </p:sp>
      <p:cxnSp>
        <p:nvCxnSpPr>
          <p:cNvPr id="26" name="Shape 25"/>
          <p:cNvCxnSpPr>
            <a:stCxn id="13" idx="7"/>
          </p:cNvCxnSpPr>
          <p:nvPr/>
        </p:nvCxnSpPr>
        <p:spPr>
          <a:xfrm rot="5400000" flipH="1" flipV="1">
            <a:off x="7363227" y="1162685"/>
            <a:ext cx="1108340" cy="278345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4875531" y="1000108"/>
            <a:ext cx="1290319" cy="1143008"/>
          </a:xfrm>
          <a:prstGeom prst="ellipse">
            <a:avLst/>
          </a:prstGeom>
          <a:ln w="254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mbria" pitchFamily="18" charset="0"/>
              </a:rPr>
              <a:t>Login</a:t>
            </a:r>
          </a:p>
          <a:p>
            <a:pPr algn="ctr"/>
            <a:endParaRPr lang="en-US" sz="1600" b="1" dirty="0">
              <a:latin typeface="Cambria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D070E7-9C2C-8ECC-C6B5-C93ED533D54C}"/>
              </a:ext>
            </a:extLst>
          </p:cNvPr>
          <p:cNvSpPr/>
          <p:nvPr/>
        </p:nvSpPr>
        <p:spPr>
          <a:xfrm>
            <a:off x="0" y="6248400"/>
            <a:ext cx="12188825" cy="6096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bg1">
                    <a:alpha val="34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 (Body)"/>
              </a:rPr>
              <a:t>Online Movie Ticket Booking System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951404" y="1857364"/>
            <a:ext cx="1143008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08000" y="1214422"/>
            <a:ext cx="1285884" cy="50006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r>
              <a:rPr lang="en-IN" sz="1600" b="1" dirty="0">
                <a:latin typeface="Cambria" pitchFamily="18" charset="0"/>
              </a:rPr>
              <a:t>admin</a:t>
            </a:r>
            <a:endParaRPr lang="en-US" b="1" dirty="0">
              <a:latin typeface="Cambria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22" name="Rectangle 4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7030A0">
              <a:alpha val="74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IN" sz="3600" b="1" dirty="0">
                <a:ln w="0"/>
                <a:solidFill>
                  <a:schemeClr val="bg2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Level DFD for Admin side</a:t>
            </a:r>
          </a:p>
        </p:txBody>
      </p:sp>
      <p:sp>
        <p:nvSpPr>
          <p:cNvPr id="28" name="Oval 27"/>
          <p:cNvSpPr/>
          <p:nvPr/>
        </p:nvSpPr>
        <p:spPr>
          <a:xfrm>
            <a:off x="4879966" y="2285992"/>
            <a:ext cx="1290319" cy="1143008"/>
          </a:xfrm>
          <a:prstGeom prst="ellipse">
            <a:avLst/>
          </a:prstGeom>
          <a:ln w="254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r>
              <a:rPr lang="en-IN" sz="1600" b="1" dirty="0">
                <a:latin typeface="Cambria" pitchFamily="18" charset="0"/>
              </a:rPr>
              <a:t>Manage</a:t>
            </a:r>
          </a:p>
          <a:p>
            <a:pPr algn="ctr"/>
            <a:r>
              <a:rPr lang="en-IN" sz="1600" b="1" dirty="0">
                <a:latin typeface="Cambria" pitchFamily="18" charset="0"/>
              </a:rPr>
              <a:t>screen</a:t>
            </a:r>
            <a:endParaRPr lang="en-US" sz="1600" b="1" dirty="0">
              <a:latin typeface="Cambria" pitchFamily="18" charset="0"/>
            </a:endParaRPr>
          </a:p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endParaRPr lang="en-US" sz="1600" b="1" dirty="0">
              <a:latin typeface="Cambria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79966" y="3643314"/>
            <a:ext cx="1290319" cy="1143008"/>
          </a:xfrm>
          <a:prstGeom prst="ellipse">
            <a:avLst/>
          </a:prstGeom>
          <a:ln w="254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r>
              <a:rPr lang="en-IN" sz="1600" b="1" dirty="0">
                <a:latin typeface="Cambria" pitchFamily="18" charset="0"/>
              </a:rPr>
              <a:t>Manage</a:t>
            </a:r>
          </a:p>
          <a:p>
            <a:pPr algn="ctr"/>
            <a:r>
              <a:rPr lang="en-IN" sz="1600" b="1" dirty="0">
                <a:latin typeface="Cambria" pitchFamily="18" charset="0"/>
              </a:rPr>
              <a:t>class</a:t>
            </a:r>
            <a:endParaRPr lang="en-US" sz="1600" b="1" dirty="0">
              <a:latin typeface="Cambria" pitchFamily="18" charset="0"/>
            </a:endParaRPr>
          </a:p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endParaRPr lang="en-US" sz="1600" b="1" dirty="0">
              <a:latin typeface="Cambria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75531" y="4929198"/>
            <a:ext cx="1290319" cy="1143008"/>
          </a:xfrm>
          <a:prstGeom prst="ellipse">
            <a:avLst/>
          </a:prstGeom>
          <a:ln w="254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r>
              <a:rPr lang="en-IN" sz="1600" b="1" dirty="0">
                <a:latin typeface="Cambria" pitchFamily="18" charset="0"/>
              </a:rPr>
              <a:t>Manage</a:t>
            </a:r>
          </a:p>
          <a:p>
            <a:pPr algn="ctr"/>
            <a:r>
              <a:rPr lang="en-IN" sz="1600" b="1" dirty="0">
                <a:latin typeface="Cambria" pitchFamily="18" charset="0"/>
              </a:rPr>
              <a:t>seat</a:t>
            </a:r>
            <a:endParaRPr lang="en-US" sz="1600" b="1" dirty="0">
              <a:latin typeface="Cambria" pitchFamily="18" charset="0"/>
            </a:endParaRPr>
          </a:p>
          <a:p>
            <a:pPr algn="ctr"/>
            <a:endParaRPr lang="en-IN" sz="1600" b="1" dirty="0">
              <a:latin typeface="Cambria" pitchFamily="18" charset="0"/>
            </a:endParaRPr>
          </a:p>
          <a:p>
            <a:pPr algn="ctr"/>
            <a:endParaRPr lang="en-US" sz="1600" b="1" dirty="0">
              <a:latin typeface="Cambria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951404" y="3143248"/>
            <a:ext cx="1143008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951404" y="4498982"/>
            <a:ext cx="1143008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51404" y="5784866"/>
            <a:ext cx="1143008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60810" y="17859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332248" y="30596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08594" y="44169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60810" y="571501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1.3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8023238" y="2714620"/>
            <a:ext cx="142876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023238" y="1285860"/>
            <a:ext cx="142876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023238" y="1641462"/>
            <a:ext cx="142876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023238" y="3071810"/>
            <a:ext cx="142876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023238" y="4429132"/>
            <a:ext cx="142876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023238" y="4071942"/>
            <a:ext cx="142876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094676" y="5356238"/>
            <a:ext cx="142876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094676" y="5713428"/>
            <a:ext cx="142876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65860" y="127371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tbl_admin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11457" y="2702478"/>
            <a:ext cx="116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tbl_screen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08990" y="40598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tbl_class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366748" y="5345684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tbl_seat</a:t>
            </a:r>
            <a:endParaRPr lang="en-US" dirty="0"/>
          </a:p>
        </p:txBody>
      </p:sp>
      <p:cxnSp>
        <p:nvCxnSpPr>
          <p:cNvPr id="55" name="Shape 54"/>
          <p:cNvCxnSpPr/>
          <p:nvPr/>
        </p:nvCxnSpPr>
        <p:spPr>
          <a:xfrm>
            <a:off x="5665784" y="1012250"/>
            <a:ext cx="3071707" cy="273610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hape 57"/>
          <p:cNvCxnSpPr>
            <a:stCxn id="26" idx="2"/>
          </p:cNvCxnSpPr>
          <p:nvPr/>
        </p:nvCxnSpPr>
        <p:spPr>
          <a:xfrm rot="5400000">
            <a:off x="7308795" y="428668"/>
            <a:ext cx="214314" cy="2643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hape 63"/>
          <p:cNvCxnSpPr>
            <a:stCxn id="28" idx="7"/>
            <a:endCxn id="27" idx="0"/>
          </p:cNvCxnSpPr>
          <p:nvPr/>
        </p:nvCxnSpPr>
        <p:spPr>
          <a:xfrm rot="16200000" flipH="1">
            <a:off x="7264117" y="1170587"/>
            <a:ext cx="249096" cy="2814687"/>
          </a:xfrm>
          <a:prstGeom prst="bentConnector3">
            <a:avLst>
              <a:gd name="adj1" fmla="val -33729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2"/>
          </p:cNvCxnSpPr>
          <p:nvPr/>
        </p:nvCxnSpPr>
        <p:spPr>
          <a:xfrm rot="5400000">
            <a:off x="7195177" y="1756732"/>
            <a:ext cx="285754" cy="2915911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hape 79"/>
          <p:cNvCxnSpPr>
            <a:endCxn id="32" idx="0"/>
          </p:cNvCxnSpPr>
          <p:nvPr/>
        </p:nvCxnSpPr>
        <p:spPr>
          <a:xfrm>
            <a:off x="5808660" y="3714752"/>
            <a:ext cx="2996620" cy="345048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31" idx="7"/>
            <a:endCxn id="33" idx="0"/>
          </p:cNvCxnSpPr>
          <p:nvPr/>
        </p:nvCxnSpPr>
        <p:spPr>
          <a:xfrm rot="16200000" flipH="1">
            <a:off x="7282863" y="3790612"/>
            <a:ext cx="249096" cy="2861048"/>
          </a:xfrm>
          <a:prstGeom prst="bentConnector3">
            <a:avLst>
              <a:gd name="adj1" fmla="val -20773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stCxn id="33" idx="2"/>
          </p:cNvCxnSpPr>
          <p:nvPr/>
        </p:nvCxnSpPr>
        <p:spPr>
          <a:xfrm rot="5400000">
            <a:off x="7251860" y="4343255"/>
            <a:ext cx="214314" cy="2957837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hape 65"/>
          <p:cNvCxnSpPr>
            <a:stCxn id="32" idx="2"/>
          </p:cNvCxnSpPr>
          <p:nvPr/>
        </p:nvCxnSpPr>
        <p:spPr>
          <a:xfrm rot="5400000">
            <a:off x="7342689" y="3109417"/>
            <a:ext cx="142876" cy="2782306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1" idx="3"/>
          </p:cNvCxnSpPr>
          <p:nvPr/>
        </p:nvCxnSpPr>
        <p:spPr>
          <a:xfrm rot="5400000" flipH="1">
            <a:off x="948240" y="1788562"/>
            <a:ext cx="4190328" cy="4042180"/>
          </a:xfrm>
          <a:prstGeom prst="bentConnector3">
            <a:avLst>
              <a:gd name="adj1" fmla="val -721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0800000" flipV="1">
            <a:off x="1236628" y="4500568"/>
            <a:ext cx="3786214" cy="7143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0800000">
            <a:off x="1593818" y="3143248"/>
            <a:ext cx="3357586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92529" y="3143645"/>
            <a:ext cx="2856726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-655288" y="3464322"/>
            <a:ext cx="3499668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093752" y="5213362"/>
            <a:ext cx="3857652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30" idx="1"/>
          </p:cNvCxnSpPr>
          <p:nvPr/>
        </p:nvCxnSpPr>
        <p:spPr>
          <a:xfrm flipV="1">
            <a:off x="1379504" y="3810704"/>
            <a:ext cx="3689425" cy="469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5400000" flipH="1" flipV="1">
            <a:off x="878644" y="2428868"/>
            <a:ext cx="142876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 flipH="1" flipV="1">
            <a:off x="307934" y="2786058"/>
            <a:ext cx="2143140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1415223" y="2107397"/>
            <a:ext cx="785818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28" idx="1"/>
          </p:cNvCxnSpPr>
          <p:nvPr/>
        </p:nvCxnSpPr>
        <p:spPr>
          <a:xfrm flipV="1">
            <a:off x="1808132" y="2453382"/>
            <a:ext cx="3260797" cy="469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10800000">
            <a:off x="1951008" y="1857364"/>
            <a:ext cx="3000396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 flipH="1" flipV="1">
            <a:off x="1879570" y="1785926"/>
            <a:ext cx="142876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450942" y="1071546"/>
            <a:ext cx="3714776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36" idx="0"/>
          </p:cNvCxnSpPr>
          <p:nvPr/>
        </p:nvCxnSpPr>
        <p:spPr>
          <a:xfrm rot="5400000" flipH="1" flipV="1">
            <a:off x="1379504" y="1142984"/>
            <a:ext cx="142876" cy="15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2269481" y="773652"/>
            <a:ext cx="182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Give admin detail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6451602" y="714356"/>
            <a:ext cx="158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Authentication</a:t>
            </a:r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6380164" y="1571612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Auth success/not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6523040" y="2071678"/>
            <a:ext cx="125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Store detail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6594478" y="3059668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Store success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2308198" y="1559470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Go admin page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2236760" y="2143116"/>
            <a:ext cx="18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screen detail</a:t>
            </a:r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2236760" y="2857496"/>
            <a:ext cx="122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View detail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2245284" y="3559734"/>
            <a:ext cx="163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class detail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6594478" y="3429000"/>
            <a:ext cx="11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Store class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6665916" y="4286256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Store success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6594478" y="5631436"/>
            <a:ext cx="14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Store success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6700751" y="4714884"/>
            <a:ext cx="1123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Store seat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2236760" y="4214818"/>
            <a:ext cx="17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View class detail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2308198" y="5572140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View seat detail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2236760" y="4929198"/>
            <a:ext cx="158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seat detail</a:t>
            </a:r>
            <a:endParaRPr lang="en-US" dirty="0"/>
          </a:p>
        </p:txBody>
      </p:sp>
      <p:cxnSp>
        <p:nvCxnSpPr>
          <p:cNvPr id="161" name="Straight Arrow Connector 160"/>
          <p:cNvCxnSpPr>
            <a:stCxn id="13" idx="4"/>
            <a:endCxn id="28" idx="0"/>
          </p:cNvCxnSpPr>
          <p:nvPr/>
        </p:nvCxnSpPr>
        <p:spPr>
          <a:xfrm rot="16200000" flipH="1">
            <a:off x="5451470" y="2212336"/>
            <a:ext cx="142876" cy="443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28" idx="4"/>
            <a:endCxn id="30" idx="0"/>
          </p:cNvCxnSpPr>
          <p:nvPr/>
        </p:nvCxnSpPr>
        <p:spPr>
          <a:xfrm rot="5400000">
            <a:off x="5417969" y="3536157"/>
            <a:ext cx="214314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rot="5400000">
            <a:off x="5450676" y="4856966"/>
            <a:ext cx="142876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760</Words>
  <Application>Microsoft Office PowerPoint</Application>
  <PresentationFormat>Custom</PresentationFormat>
  <Paragraphs>176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(Body)</vt:lpstr>
      <vt:lpstr>Cambria</vt:lpstr>
      <vt:lpstr>Constantia</vt:lpstr>
      <vt:lpstr>Times New Roman</vt:lpstr>
      <vt:lpstr>Verdana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radhika</dc:creator>
  <cp:lastModifiedBy>SURESH SUTHAR</cp:lastModifiedBy>
  <cp:revision>1429</cp:revision>
  <dcterms:created xsi:type="dcterms:W3CDTF">2017-01-09T14:22:00Z</dcterms:created>
  <dcterms:modified xsi:type="dcterms:W3CDTF">2025-12-24T04:38:21Z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DAA642B045EF410DAC52975E6DEF79E0</vt:lpwstr>
  </property>
  <property fmtid="{D5CDD505-2E9C-101B-9397-08002B2CF9AE}" pid="3" name="KSOProductBuildVer">
    <vt:lpwstr>1033-11.2.0.11214</vt:lpwstr>
  </property>
</Properties>
</file>